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35" r:id="rId4"/>
    <p:sldId id="550" r:id="rId5"/>
    <p:sldId id="493" r:id="rId6"/>
    <p:sldId id="495" r:id="rId7"/>
    <p:sldId id="565" r:id="rId8"/>
    <p:sldId id="494" r:id="rId9"/>
    <p:sldId id="501" r:id="rId10"/>
    <p:sldId id="563" r:id="rId11"/>
    <p:sldId id="564" r:id="rId12"/>
    <p:sldId id="499" r:id="rId13"/>
    <p:sldId id="558" r:id="rId14"/>
    <p:sldId id="503" r:id="rId15"/>
    <p:sldId id="504" r:id="rId16"/>
    <p:sldId id="505" r:id="rId17"/>
    <p:sldId id="509" r:id="rId18"/>
    <p:sldId id="542" r:id="rId19"/>
    <p:sldId id="566" r:id="rId20"/>
    <p:sldId id="508" r:id="rId21"/>
    <p:sldId id="544" r:id="rId22"/>
    <p:sldId id="545" r:id="rId23"/>
    <p:sldId id="554" r:id="rId24"/>
    <p:sldId id="559" r:id="rId25"/>
    <p:sldId id="507" r:id="rId26"/>
    <p:sldId id="514" r:id="rId27"/>
    <p:sldId id="515" r:id="rId28"/>
    <p:sldId id="512" r:id="rId29"/>
    <p:sldId id="534" r:id="rId30"/>
    <p:sldId id="517" r:id="rId31"/>
    <p:sldId id="521" r:id="rId32"/>
    <p:sldId id="520" r:id="rId33"/>
    <p:sldId id="536" r:id="rId34"/>
    <p:sldId id="553" r:id="rId35"/>
    <p:sldId id="560" r:id="rId36"/>
    <p:sldId id="531" r:id="rId37"/>
    <p:sldId id="532" r:id="rId38"/>
    <p:sldId id="522" r:id="rId39"/>
    <p:sldId id="567" r:id="rId40"/>
    <p:sldId id="518" r:id="rId41"/>
    <p:sldId id="555" r:id="rId42"/>
    <p:sldId id="556" r:id="rId43"/>
    <p:sldId id="535" r:id="rId44"/>
    <p:sldId id="421" r:id="rId45"/>
    <p:sldId id="557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5AAD13D-E418-4076-B9BD-DE47CC8375E1}">
          <p14:sldIdLst>
            <p14:sldId id="394"/>
            <p14:sldId id="435"/>
            <p14:sldId id="550"/>
          </p14:sldIdLst>
        </p14:section>
        <p14:section name="Associative Arrays" id="{66BC834F-CF92-4FB2-A3D9-149344B77710}">
          <p14:sldIdLst>
            <p14:sldId id="493"/>
            <p14:sldId id="495"/>
            <p14:sldId id="565"/>
            <p14:sldId id="494"/>
            <p14:sldId id="501"/>
            <p14:sldId id="563"/>
            <p14:sldId id="564"/>
            <p14:sldId id="499"/>
            <p14:sldId id="558"/>
          </p14:sldIdLst>
        </p14:section>
        <p14:section name="Strings" id="{3050243A-91D1-46CB-9185-5732FC759E7F}">
          <p14:sldIdLst>
            <p14:sldId id="503"/>
            <p14:sldId id="504"/>
            <p14:sldId id="505"/>
            <p14:sldId id="509"/>
            <p14:sldId id="542"/>
            <p14:sldId id="566"/>
            <p14:sldId id="508"/>
            <p14:sldId id="544"/>
            <p14:sldId id="545"/>
            <p14:sldId id="554"/>
            <p14:sldId id="559"/>
          </p14:sldIdLst>
        </p14:section>
        <p14:section name="Manipulating Strings" id="{6666B201-AB0B-4496-A50D-07EB0D68B83F}">
          <p14:sldIdLst>
            <p14:sldId id="507"/>
            <p14:sldId id="514"/>
            <p14:sldId id="515"/>
            <p14:sldId id="512"/>
            <p14:sldId id="534"/>
            <p14:sldId id="517"/>
            <p14:sldId id="521"/>
            <p14:sldId id="520"/>
            <p14:sldId id="536"/>
            <p14:sldId id="553"/>
            <p14:sldId id="560"/>
          </p14:sldIdLst>
        </p14:section>
        <p14:section name="Regular Expressions" id="{BD79C6DB-5DA0-42C3-BB30-E4BD391D289B}">
          <p14:sldIdLst>
            <p14:sldId id="531"/>
            <p14:sldId id="532"/>
            <p14:sldId id="522"/>
            <p14:sldId id="567"/>
            <p14:sldId id="518"/>
            <p14:sldId id="555"/>
            <p14:sldId id="556"/>
            <p14:sldId id="535"/>
          </p14:sldIdLst>
        </p14:section>
        <p14:section name="Summary" id="{B141AA3C-EF1B-49B3-AB95-6D27686C83C8}">
          <p14:sldIdLst>
            <p14:sldId id="421"/>
            <p14:sldId id="55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BEEDC"/>
    <a:srgbClr val="663606"/>
    <a:srgbClr val="F9E6AB"/>
    <a:srgbClr val="EBFFD2"/>
    <a:srgbClr val="F0A22E"/>
    <a:srgbClr val="F9F0AB"/>
    <a:srgbClr val="F9E0CD"/>
    <a:srgbClr val="BFAC76"/>
    <a:srgbClr val="E1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>
        <p:scale>
          <a:sx n="90" d="100"/>
          <a:sy n="90" d="100"/>
        </p:scale>
        <p:origin x="-1110" y="-6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BDD9B-DD11-41AF-849E-09E3DA165C99}" type="datetimeFigureOut">
              <a:rPr lang="en-US" smtClean="0"/>
              <a:t>2/1/2017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90F09B0-6427-4444-8176-9922A80456A9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0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3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3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3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234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62000"/>
            <a:ext cx="738234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Associative </a:t>
            </a:r>
            <a:r>
              <a:rPr lang="en-US" dirty="0" smtClean="0"/>
              <a:t>Arrays</a:t>
            </a:r>
            <a:r>
              <a:rPr lang="en-US" dirty="0"/>
              <a:t> </a:t>
            </a:r>
            <a:r>
              <a:rPr lang="en-US" dirty="0" smtClean="0"/>
              <a:t>and Strings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1965298"/>
            <a:ext cx="72299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Associative Arrays,</a:t>
            </a:r>
            <a:br>
              <a:rPr lang="en-US" dirty="0" smtClean="0"/>
            </a:br>
            <a:r>
              <a:rPr lang="en-US" dirty="0" smtClean="0"/>
              <a:t>Strings and String Operations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4" name="Picture 6" descr="C:\Users\bubbles\Desktop\Arrays, Strings and Objects\PHP images\PHP-We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72" y="2682840"/>
            <a:ext cx="5997040" cy="38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277189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$</a:t>
            </a:r>
            <a:r>
              <a:rPr lang="en-US" sz="2800" dirty="0" err="1" smtClean="0"/>
              <a:t>arr</a:t>
            </a:r>
            <a:r>
              <a:rPr lang="en-US" sz="2800" dirty="0" smtClean="0"/>
              <a:t> </a:t>
            </a:r>
            <a:r>
              <a:rPr lang="en-US" sz="2800" dirty="0"/>
              <a:t>= ['Sofia','20', 'Varna','10', 'Sofia','5</a:t>
            </a:r>
            <a:r>
              <a:rPr lang="en-US" sz="2800" dirty="0" smtClean="0"/>
              <a:t>'];</a:t>
            </a:r>
          </a:p>
          <a:p>
            <a:r>
              <a:rPr lang="en-US" sz="2800" dirty="0" smtClean="0"/>
              <a:t>$sums </a:t>
            </a:r>
            <a:r>
              <a:rPr lang="en-US" sz="2800" dirty="0"/>
              <a:t>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800" dirty="0" smtClean="0"/>
              <a:t>;</a:t>
            </a:r>
            <a:endParaRPr lang="en-US" sz="2800" dirty="0"/>
          </a:p>
          <a:p>
            <a:r>
              <a:rPr lang="en-US" sz="2800" dirty="0" smtClean="0"/>
              <a:t>for (</a:t>
            </a:r>
            <a:r>
              <a:rPr lang="en-US" sz="2800" dirty="0"/>
              <a:t>$</a:t>
            </a:r>
            <a:r>
              <a:rPr lang="en-US" sz="2800" dirty="0" err="1" smtClean="0"/>
              <a:t>i</a:t>
            </a:r>
            <a:r>
              <a:rPr lang="en-US" sz="2800" dirty="0" smtClean="0"/>
              <a:t> = 0</a:t>
            </a:r>
            <a:r>
              <a:rPr lang="en-US" sz="2800" dirty="0"/>
              <a:t>; </a:t>
            </a:r>
            <a:r>
              <a:rPr lang="en-US" sz="2800" dirty="0" smtClean="0"/>
              <a:t>$</a:t>
            </a:r>
            <a:r>
              <a:rPr lang="en-US" sz="2800" dirty="0" err="1" smtClean="0"/>
              <a:t>i</a:t>
            </a:r>
            <a:r>
              <a:rPr lang="en-US" sz="2800" dirty="0" smtClean="0"/>
              <a:t> &lt; count($</a:t>
            </a:r>
            <a:r>
              <a:rPr lang="en-US" sz="2800" dirty="0" err="1" smtClean="0"/>
              <a:t>arr</a:t>
            </a:r>
            <a:r>
              <a:rPr lang="en-US" sz="2800" dirty="0" smtClean="0"/>
              <a:t>); $</a:t>
            </a:r>
            <a:r>
              <a:rPr lang="en-US" sz="2800" dirty="0" err="1" smtClean="0"/>
              <a:t>i</a:t>
            </a:r>
            <a:r>
              <a:rPr lang="en-US" sz="2800" dirty="0" smtClean="0"/>
              <a:t> += 2</a:t>
            </a:r>
            <a:r>
              <a:rPr lang="en-US" sz="2800" dirty="0"/>
              <a:t>) {</a:t>
            </a:r>
          </a:p>
          <a:p>
            <a:r>
              <a:rPr lang="en-US" sz="2800" dirty="0" smtClean="0"/>
              <a:t>list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dirty="0" smtClean="0"/>
              <a:t>$town</a:t>
            </a:r>
            <a:r>
              <a:rPr lang="en-US" sz="2800" dirty="0"/>
              <a:t>, </a:t>
            </a:r>
            <a:r>
              <a:rPr lang="en-US" sz="2800" dirty="0" smtClean="0"/>
              <a:t>$income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$</a:t>
            </a:r>
            <a:r>
              <a:rPr lang="en-US" sz="2800" dirty="0" err="1" smtClean="0"/>
              <a:t>arr</a:t>
            </a:r>
            <a:r>
              <a:rPr lang="en-US" sz="2800" dirty="0" smtClean="0"/>
              <a:t>[$</a:t>
            </a:r>
            <a:r>
              <a:rPr lang="en-US" sz="2800" dirty="0" err="1" smtClean="0"/>
              <a:t>i</a:t>
            </a:r>
            <a:r>
              <a:rPr lang="en-US" sz="2800" dirty="0"/>
              <a:t>], </a:t>
            </a:r>
            <a:r>
              <a:rPr lang="en-US" sz="2800" dirty="0" smtClean="0"/>
              <a:t>$</a:t>
            </a:r>
            <a:r>
              <a:rPr lang="en-US" sz="2800" dirty="0" err="1" smtClean="0"/>
              <a:t>arr</a:t>
            </a:r>
            <a:r>
              <a:rPr lang="en-US" sz="2800" dirty="0" smtClean="0"/>
              <a:t>[$i+1]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; </a:t>
            </a:r>
          </a:p>
          <a:p>
            <a:r>
              <a:rPr lang="en-US" sz="2800" dirty="0" smtClean="0"/>
              <a:t>if ( ! </a:t>
            </a:r>
            <a:r>
              <a:rPr lang="en-US" sz="2800" dirty="0" err="1" smtClean="0"/>
              <a:t>isset</a:t>
            </a:r>
            <a:r>
              <a:rPr lang="en-US" sz="2800" dirty="0" smtClean="0"/>
              <a:t>($sums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$town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))</a:t>
            </a:r>
            <a:endParaRPr lang="en-US" sz="2800" dirty="0"/>
          </a:p>
          <a:p>
            <a:r>
              <a:rPr lang="en-US" sz="2800" dirty="0"/>
              <a:t>  </a:t>
            </a:r>
            <a:r>
              <a:rPr lang="en-US" sz="2800" dirty="0" smtClean="0"/>
              <a:t>$sums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$town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 smtClean="0"/>
              <a:t>$income</a:t>
            </a:r>
            <a:r>
              <a:rPr lang="en-US" sz="2800" dirty="0"/>
              <a:t>;</a:t>
            </a:r>
          </a:p>
          <a:p>
            <a:r>
              <a:rPr lang="en-US" sz="2800" dirty="0" smtClean="0"/>
              <a:t>else</a:t>
            </a:r>
            <a:endParaRPr lang="en-US" sz="2800" dirty="0"/>
          </a:p>
          <a:p>
            <a:r>
              <a:rPr lang="en-US" sz="2800" dirty="0"/>
              <a:t>  </a:t>
            </a:r>
            <a:r>
              <a:rPr lang="en-US" sz="2800" dirty="0" smtClean="0"/>
              <a:t>$sums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$town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</a:t>
            </a:r>
            <a:r>
              <a:rPr lang="en-US" sz="2800" dirty="0" smtClean="0"/>
              <a:t>$income</a:t>
            </a:r>
            <a:r>
              <a:rPr lang="en-US" sz="2800" dirty="0"/>
              <a:t>;</a:t>
            </a:r>
          </a:p>
          <a:p>
            <a:r>
              <a:rPr lang="en-US" sz="2800" dirty="0" smtClean="0"/>
              <a:t>}</a:t>
            </a:r>
            <a:endParaRPr lang="en-US" sz="2800" dirty="0"/>
          </a:p>
          <a:p>
            <a:r>
              <a:rPr lang="en-US" sz="2800" dirty="0" err="1" smtClean="0"/>
              <a:t>print_r</a:t>
            </a:r>
            <a:r>
              <a:rPr lang="en-US" sz="2800" dirty="0" smtClean="0"/>
              <a:t>($sums);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2156045" y="3124200"/>
            <a:ext cx="3962400" cy="1437820"/>
          </a:xfrm>
          <a:prstGeom prst="wedgeRoundRectCallout">
            <a:avLst>
              <a:gd name="adj1" fmla="val -63808"/>
              <a:gd name="adj2" fmla="val -574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list($town,..)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Assign variables as if they were an array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Counting Letters in Text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744200" cy="5173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"Learning PHP is fun! ";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$letters = [];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strtoupper($text);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$char = $text[$i];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(ord($char) &gt;= ord('A') &amp;&amp; ord($char) &lt;= ord('Z'))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($letters[$char]))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$letters[$char]++;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 = 1;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print_r($letters);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627812" y="3940828"/>
            <a:ext cx="3962400" cy="1012172"/>
          </a:xfrm>
          <a:prstGeom prst="wedgeRoundRectCallout">
            <a:avLst>
              <a:gd name="adj1" fmla="val -63808"/>
              <a:gd name="adj2" fmla="val -574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isset($array[$i])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checks if the key exists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869900"/>
            <a:ext cx="109728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Practice: Associative Arrays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4308" y="1883834"/>
            <a:ext cx="5838741" cy="2535766"/>
            <a:chOff x="3174308" y="3712634"/>
            <a:chExt cx="5838741" cy="25357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703">
              <a:off x="3174308" y="4142076"/>
              <a:ext cx="5838741" cy="126929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612" y="3712634"/>
              <a:ext cx="2438400" cy="2535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0612" y="1447800"/>
            <a:ext cx="75438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Strings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052" name="Picture 4" descr="C:\Users\bubbles\Desktop\Arrays, Strings and Objects\PHP images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1" y="2573070"/>
            <a:ext cx="4953002" cy="2713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ubbles\Desktop\Arrays, Strings and Objects\PHP images\string__3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738">
            <a:off x="2493095" y="4264623"/>
            <a:ext cx="4114800" cy="1960091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is a sequence of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assigned a literal constant or a variable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/>
              <a:t>Text </a:t>
            </a:r>
            <a:r>
              <a:rPr lang="en-US" dirty="0" smtClean="0"/>
              <a:t>can be enclosed </a:t>
            </a:r>
            <a:r>
              <a:rPr lang="en-US" dirty="0"/>
              <a:t>in single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) or double quotes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/>
              <a:t>)</a:t>
            </a:r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buClr>
                <a:srgbClr val="F0A22E"/>
              </a:buClr>
            </a:pPr>
            <a:endParaRPr lang="en-US" dirty="0" smtClean="0"/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0"/>
              </a:spcBef>
              <a:buClr>
                <a:srgbClr val="F0A22E"/>
              </a:buClr>
            </a:pPr>
            <a:r>
              <a:rPr lang="en-US" dirty="0" smtClean="0"/>
              <a:t>Strings in PHP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 smtClean="0"/>
          </a:p>
          <a:p>
            <a:pPr lvl="2">
              <a:lnSpc>
                <a:spcPct val="100000"/>
              </a:lnSpc>
              <a:buClr>
                <a:srgbClr val="F0A22E"/>
              </a:buClr>
            </a:pPr>
            <a:r>
              <a:rPr lang="en-US" dirty="0" smtClean="0"/>
              <a:t>Therefore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 smtClean="0"/>
              <a:t> is a relatively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 operation</a:t>
            </a:r>
            <a:endParaRPr lang="en-US" sz="2600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3193031"/>
            <a:ext cx="108204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'&lt;span class="person"&gt;Mr. Svetlin Nakov&lt;/span&gt;';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$company = "&lt;span class='company'&gt;Software University&lt;/span&gt;";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$person . ' works @ ' . $company;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quotes </a:t>
            </a:r>
            <a:r>
              <a:rPr lang="en-US" sz="3200" dirty="0"/>
              <a:t>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quoted </a:t>
            </a:r>
            <a:r>
              <a:rPr lang="en-US" sz="3200" dirty="0"/>
              <a:t>strings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quotes 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dirty="0" smtClean="0"/>
              <a:t>quoted strings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Variables in double quotes are replaced with their value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Syntax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1835570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"&lt;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p&gt;I'm a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Developer&lt;/p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&gt;";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3206088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'&lt;span&gt;At "Software University"&lt;/span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&gt;';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4648200"/>
            <a:ext cx="10820402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= 'Nakov';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$age = 25;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"I'm $name and I'm $age years old.";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text; // I'm Nakov and I'm 25 years old.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string interpolation syntax</a:t>
            </a:r>
          </a:p>
          <a:p>
            <a:pPr lvl="1"/>
            <a:r>
              <a:rPr lang="en-US" sz="3000" dirty="0" smtClean="0"/>
              <a:t>Directly calling variables in double quotation marks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  <a:endParaRPr lang="en-US" sz="3000" dirty="0"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cs typeface="Consolas" panose="020B0609020204030204" pitchFamily="49" charset="0"/>
              </a:rPr>
              <a:t>Complex string </a:t>
            </a:r>
            <a:r>
              <a:rPr lang="en-US" dirty="0">
                <a:solidFill>
                  <a:prstClr val="white"/>
                </a:solidFill>
              </a:rPr>
              <a:t>interpolation </a:t>
            </a:r>
            <a:r>
              <a:rPr lang="en-US" dirty="0" smtClean="0">
                <a:cs typeface="Consolas" panose="020B0609020204030204" pitchFamily="49" charset="0"/>
              </a:rPr>
              <a:t>syntax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Calling variables inside curly parentheses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{$str}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Useful when separating variable from text after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Variables in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3346" y="4571329"/>
            <a:ext cx="10545066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$popularName = "Pesho";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"This is $popularName."; // This is Pesho.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"These are {$popularNames}s."; // These are Peshos.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Heredoc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syntax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&lt;&lt;&lt;"EOD"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smtClean="0"/>
              <a:t>..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EOD;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Heredoc</a:t>
            </a:r>
            <a:r>
              <a:rPr lang="en-US" dirty="0" smtClean="0"/>
              <a:t> Syntax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057400"/>
            <a:ext cx="10591800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"Didko";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&lt;&lt;&lt;"EOD"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 $name and I am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EOD;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Didko and I am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Heredoc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syntax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&lt;&lt;&lt;'EOD'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smtClean="0"/>
              <a:t>..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EOD;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Nowdoc</a:t>
            </a:r>
            <a:r>
              <a:rPr lang="en-US" dirty="0" smtClean="0"/>
              <a:t> Syntax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057400"/>
            <a:ext cx="10591800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"Didko";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&lt;&lt;&lt;'EOD'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 $name and I am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EOD;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I am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In PHP, </a:t>
            </a:r>
            <a:r>
              <a:rPr lang="en-US" sz="3200" dirty="0" smtClean="0"/>
              <a:t>there are two operators for combining strings:</a:t>
            </a:r>
            <a:endParaRPr lang="en-US" sz="3200" dirty="0"/>
          </a:p>
          <a:p>
            <a:pPr lvl="1"/>
            <a:r>
              <a:rPr lang="en-US" sz="3000" dirty="0"/>
              <a:t>Concatenation </a:t>
            </a:r>
            <a:r>
              <a:rPr lang="en-US" sz="3000" dirty="0" smtClean="0"/>
              <a:t>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Aft>
                <a:spcPts val="3600"/>
              </a:spcAft>
            </a:pPr>
            <a:r>
              <a:rPr lang="en-US" sz="3000" dirty="0"/>
              <a:t>Concatenation assignment 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.=</a:t>
            </a:r>
          </a:p>
          <a:p>
            <a:pPr marL="377887" lvl="1" indent="0">
              <a:buNone/>
            </a:pPr>
            <a:endParaRPr lang="en-US" sz="28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4000" dirty="0" smtClean="0"/>
          </a:p>
          <a:p>
            <a:pPr lvl="1"/>
            <a:r>
              <a:rPr lang="en-US" sz="3000" dirty="0" smtClean="0"/>
              <a:t>The escape </a:t>
            </a:r>
            <a:r>
              <a:rPr lang="en-US" sz="3000" dirty="0"/>
              <a:t>character is the backslash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Concatenation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8804" y="3112366"/>
            <a:ext cx="1074553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 = "Madan";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$currentTown = "Sofia";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= "My home town is " . $homeTown . "\n";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.= "But now I am in " . $currentTown;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$homeTownDescription;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/>
              <a:t>Associative </a:t>
            </a:r>
            <a:r>
              <a:rPr lang="en-US" sz="3200" dirty="0" smtClean="0"/>
              <a:t>Arrays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Array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Multidimensional Arrays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400" dirty="0" smtClean="0"/>
              <a:t>Strings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String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Regular Expressions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2" y="3301530"/>
            <a:ext cx="3099270" cy="3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97" y="1437103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PHP uses the legacy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8-bit </a:t>
            </a:r>
            <a:r>
              <a:rPr lang="en-US" dirty="0" smtClean="0"/>
              <a:t>character encoding</a:t>
            </a:r>
          </a:p>
          <a:p>
            <a:pPr lvl="1"/>
            <a:r>
              <a:rPr lang="en-US" dirty="0" smtClean="0"/>
              <a:t>Like ASCII, ISO-8859-1, windows-1251, KOI8-R, …</a:t>
            </a:r>
          </a:p>
          <a:p>
            <a:pPr lvl="1"/>
            <a:r>
              <a:rPr lang="en-US" dirty="0" smtClean="0"/>
              <a:t>Limited to 256 different characters</a:t>
            </a:r>
          </a:p>
          <a:p>
            <a:r>
              <a:rPr lang="en-US" dirty="0" smtClean="0"/>
              <a:t>You may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strings as well, but:</a:t>
            </a:r>
          </a:p>
          <a:p>
            <a:pPr lvl="1"/>
            <a:r>
              <a:rPr lang="en-US" dirty="0" smtClean="0"/>
              <a:t>Most PHP string functions will work incorrectly</a:t>
            </a:r>
          </a:p>
          <a:p>
            <a:pPr lvl="1"/>
            <a:r>
              <a:rPr lang="en-US" dirty="0" smtClean="0"/>
              <a:t>You should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multi-byte string functions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mb_substr()</a:t>
            </a:r>
            <a:r>
              <a:rPr lang="en-US" dirty="0" smtClean="0"/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Unicode Strings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text and processing it letter by letter: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6730" y="1981200"/>
            <a:ext cx="1090968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mb_internal_encoding("utf-8");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header('Content-Type: text/html; charset=utf-8');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 = 'Hello, </a:t>
            </a:r>
            <a:r>
              <a:rPr lang="ja-JP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你好，你怎么</a:t>
            </a:r>
            <a:r>
              <a:rPr lang="ja-JP" alt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样</a:t>
            </a:r>
            <a:r>
              <a:rPr lang="bg-BG" altLang="ja-JP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ar-AE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السلام عليكم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з</a:t>
            </a:r>
            <a:r>
              <a:rPr lang="ru-RU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драсти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"&lt;p&gt;str = \"$str\"&lt;/p&gt;";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mb_strlen($str); $i++)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$letter = $str[$i]; // this is incorrect!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$letter = mb_substr($str, $i, 1);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"str[$i] = $letter&lt;br /&gt;\n";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8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718612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$</a:t>
            </a:r>
            <a:r>
              <a:rPr lang="en-US" sz="2800" dirty="0" err="1" smtClean="0"/>
              <a:t>str</a:t>
            </a:r>
            <a:r>
              <a:rPr lang="en-US" sz="2800" dirty="0" smtClean="0"/>
              <a:t> = </a:t>
            </a:r>
            <a:r>
              <a:rPr lang="en-US" sz="2800" dirty="0"/>
              <a:t>"</a:t>
            </a:r>
            <a:r>
              <a:rPr lang="en-US" sz="2800" dirty="0" err="1" smtClean="0"/>
              <a:t>SoftUni</a:t>
            </a:r>
            <a:r>
              <a:rPr lang="en-US" sz="2800" dirty="0"/>
              <a:t>"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if (</a:t>
            </a:r>
            <a:r>
              <a:rPr lang="en-US" sz="2800" dirty="0" err="1" smtClean="0"/>
              <a:t>is_string</a:t>
            </a:r>
            <a:r>
              <a:rPr lang="en-US" sz="2800" dirty="0" smtClean="0"/>
              <a:t>($</a:t>
            </a:r>
            <a:r>
              <a:rPr lang="en-US" sz="2800" dirty="0" err="1" smtClean="0"/>
              <a:t>str</a:t>
            </a:r>
            <a:r>
              <a:rPr lang="en-US" sz="2800" dirty="0" smtClean="0"/>
              <a:t>)) {</a:t>
            </a:r>
          </a:p>
          <a:p>
            <a:r>
              <a:rPr lang="en-US" sz="2800" b="0" dirty="0">
                <a:effectLst/>
              </a:rPr>
              <a:t> </a:t>
            </a:r>
            <a:r>
              <a:rPr lang="en-US" sz="2800" b="0" dirty="0" smtClean="0">
                <a:effectLst/>
              </a:rPr>
              <a:t> $</a:t>
            </a:r>
            <a:r>
              <a:rPr lang="en-US" sz="2800" b="0" dirty="0" err="1" smtClean="0">
                <a:effectLst/>
              </a:rPr>
              <a:t>strLength</a:t>
            </a:r>
            <a:r>
              <a:rPr lang="en-US" sz="2800" b="0" dirty="0" smtClean="0">
                <a:effectLst/>
              </a:rPr>
              <a:t> = </a:t>
            </a:r>
            <a:r>
              <a:rPr lang="en-US" sz="2800" b="0" dirty="0" err="1" smtClean="0">
                <a:effectLst/>
              </a:rPr>
              <a:t>strlen</a:t>
            </a:r>
            <a:r>
              <a:rPr lang="en-US" sz="2800" b="0" dirty="0" smtClean="0">
                <a:effectLst/>
              </a:rPr>
              <a:t>($</a:t>
            </a:r>
            <a:r>
              <a:rPr lang="en-US" sz="2800" b="0" dirty="0" err="1" smtClean="0">
                <a:effectLst/>
              </a:rPr>
              <a:t>str</a:t>
            </a:r>
            <a:r>
              <a:rPr lang="en-US" sz="2800" b="0" dirty="0" smtClean="0">
                <a:effectLst/>
              </a:rPr>
              <a:t>);</a:t>
            </a:r>
            <a:r>
              <a:rPr lang="en-US" sz="2800" dirty="0" smtClean="0"/>
              <a:t>    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800" dirty="0"/>
              <a:t>  for </a:t>
            </a:r>
            <a:r>
              <a:rPr lang="en-US" sz="2800" dirty="0" smtClean="0"/>
              <a:t>(</a:t>
            </a:r>
            <a:r>
              <a:rPr lang="en-US" sz="2800" dirty="0"/>
              <a:t>$</a:t>
            </a:r>
            <a:r>
              <a:rPr lang="en-US" sz="2800" dirty="0" err="1" smtClean="0"/>
              <a:t>i</a:t>
            </a:r>
            <a:r>
              <a:rPr lang="en-US" sz="2800" dirty="0" smtClean="0"/>
              <a:t> = 0; $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/>
              <a:t>&lt; $</a:t>
            </a:r>
            <a:r>
              <a:rPr lang="en-US" sz="2800" dirty="0" err="1" smtClean="0"/>
              <a:t>strLength</a:t>
            </a:r>
            <a:r>
              <a:rPr lang="en-US" sz="2800" dirty="0" smtClean="0"/>
              <a:t>; $</a:t>
            </a:r>
            <a:r>
              <a:rPr lang="en-US" sz="2800" dirty="0" err="1" smtClean="0"/>
              <a:t>i</a:t>
            </a:r>
            <a:r>
              <a:rPr lang="en-US" sz="2800" dirty="0" smtClean="0"/>
              <a:t>++){</a:t>
            </a:r>
            <a:endParaRPr lang="en-US" sz="2800" dirty="0"/>
          </a:p>
          <a:p>
            <a:r>
              <a:rPr lang="en-US" sz="2800" dirty="0"/>
              <a:t>    </a:t>
            </a:r>
            <a:r>
              <a:rPr lang="en-US" sz="2800" dirty="0" smtClean="0"/>
              <a:t>echo </a:t>
            </a:r>
            <a:r>
              <a:rPr lang="en-US" sz="2800" dirty="0"/>
              <a:t>"</a:t>
            </a:r>
            <a:r>
              <a:rPr lang="en-US" sz="2800" dirty="0" err="1" smtClean="0"/>
              <a:t>str</a:t>
            </a:r>
            <a:r>
              <a:rPr lang="en-US" sz="2800" dirty="0" smtClean="0"/>
              <a:t>[$</a:t>
            </a:r>
            <a:r>
              <a:rPr lang="en-US" sz="2800" dirty="0" err="1" smtClean="0"/>
              <a:t>i</a:t>
            </a:r>
            <a:r>
              <a:rPr lang="en-US" sz="2800" dirty="0" smtClean="0"/>
              <a:t>]" . </a:t>
            </a:r>
            <a:r>
              <a:rPr lang="en-US" sz="2800" dirty="0"/>
              <a:t>"</a:t>
            </a:r>
            <a:r>
              <a:rPr lang="en-US" sz="2800" dirty="0" smtClean="0"/>
              <a:t> -&gt; " .      </a:t>
            </a:r>
          </a:p>
          <a:p>
            <a:r>
              <a:rPr lang="en-US" sz="2800" dirty="0" smtClean="0"/>
              <a:t>    $</a:t>
            </a:r>
            <a:r>
              <a:rPr lang="en-US" sz="2800" dirty="0" err="1" smtClean="0"/>
              <a:t>str</a:t>
            </a:r>
            <a:r>
              <a:rPr lang="en-US" sz="2800" dirty="0" smtClean="0"/>
              <a:t>[$</a:t>
            </a:r>
            <a:r>
              <a:rPr lang="en-US" sz="2800" dirty="0" err="1" smtClean="0"/>
              <a:t>i</a:t>
            </a:r>
            <a:r>
              <a:rPr lang="en-US" sz="2800" dirty="0" smtClean="0"/>
              <a:t>] . </a:t>
            </a:r>
            <a:r>
              <a:rPr lang="en-US" sz="2800" dirty="0"/>
              <a:t>"</a:t>
            </a:r>
            <a:r>
              <a:rPr lang="en-US" sz="2800" dirty="0" smtClean="0"/>
              <a:t>\n";</a:t>
            </a:r>
          </a:p>
          <a:p>
            <a:r>
              <a:rPr lang="en-US" sz="2800" dirty="0" smtClean="0"/>
              <a:t>  }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53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869900"/>
            <a:ext cx="109728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Practice: </a:t>
            </a:r>
            <a:r>
              <a:rPr lang="en-US" dirty="0" smtClean="0"/>
              <a:t>Strings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2" descr="C:\Users\bubbles\Desktop\Arrays, Strings and Objects\PHP images\php-st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691878"/>
            <a:ext cx="3941762" cy="29563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9220200" cy="820600"/>
          </a:xfrm>
        </p:spPr>
        <p:txBody>
          <a:bodyPr/>
          <a:lstStyle/>
          <a:p>
            <a:r>
              <a:rPr lang="en-US" dirty="0">
                <a:cs typeface="Consolas" pitchFamily="49" charset="0"/>
              </a:rPr>
              <a:t>Manipulating Strings</a:t>
            </a:r>
          </a:p>
        </p:txBody>
      </p:sp>
      <p:pic>
        <p:nvPicPr>
          <p:cNvPr id="1026" name="Picture 2" descr="C:\Users\bubbles\Desktop\Arrays, Strings and Objects\PHP images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2" y="2362200"/>
            <a:ext cx="5334000" cy="39953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strpos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a 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altLang="bg-BG" sz="3200" dirty="0" smtClean="0"/>
              <a:t> search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bg-BG" sz="3000" dirty="0" smtClean="0"/>
              <a:t>Returns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altLang="bg-BG" sz="3000" dirty="0" smtClean="0"/>
              <a:t>of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first occurrence </a:t>
            </a:r>
            <a:r>
              <a:rPr lang="en-US" altLang="bg-BG" sz="3000" dirty="0" smtClean="0"/>
              <a:t>of string in another string</a:t>
            </a:r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 lvl="1">
              <a:lnSpc>
                <a:spcPct val="100000"/>
              </a:lnSpc>
            </a:pPr>
            <a:endParaRPr lang="en-US" altLang="bg-BG" sz="3000" dirty="0" smtClean="0"/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$find, [</a:t>
            </a: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altLang="bg-BG" sz="3400" dirty="0" smtClean="0">
                <a:cs typeface="Consolas" panose="020B0609020204030204" pitchFamily="49" charset="0"/>
              </a:rPr>
              <a:t>– f</a:t>
            </a:r>
            <a:r>
              <a:rPr lang="en-US" sz="3400" dirty="0" smtClean="0"/>
              <a:t>inds the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400" dirty="0" smtClean="0"/>
              <a:t>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sz="3400" dirty="0" smtClean="0"/>
              <a:t> of a string and returns everything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sz="3400" dirty="0" smtClean="0"/>
              <a:t> or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after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/>
              <a:t>Characters and Substrings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60095"/>
            <a:ext cx="105918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$soliloquy = "To be or not be that is the question.";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strpos($soliloquy, "that"); // 16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var_dump(strpos($soliloquy, "nothing")); // bool(false)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5388592"/>
            <a:ext cx="105918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madness!\n",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"is ")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madness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madness!", " is", true);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24243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$count)</a:t>
            </a:r>
            <a:r>
              <a:rPr lang="en-US" altLang="bg-BG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altLang="bg-BG" sz="3200" dirty="0" smtClean="0"/>
              <a:t> extracts 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200" dirty="0" smtClean="0"/>
              <a:t>characters </a:t>
            </a:r>
            <a:r>
              <a:rPr lang="en-US" altLang="bg-BG" sz="3200" dirty="0"/>
              <a:t>from the </a:t>
            </a:r>
            <a:r>
              <a:rPr lang="en-US" altLang="bg-BG" sz="3200" dirty="0" smtClean="0"/>
              <a:t>start or end </a:t>
            </a:r>
            <a:r>
              <a:rPr lang="en-US" altLang="bg-BG" sz="3200" dirty="0"/>
              <a:t>of a </a:t>
            </a:r>
            <a:r>
              <a:rPr lang="en-US" altLang="bg-BG" sz="3200" dirty="0" smtClean="0"/>
              <a:t>string</a:t>
            </a:r>
            <a:endParaRPr lang="en-US" altLang="bg-BG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gets a character by index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Characters </a:t>
            </a:r>
            <a:r>
              <a:rPr lang="en-US" dirty="0"/>
              <a:t>and </a:t>
            </a:r>
            <a:r>
              <a:rPr lang="en-US" dirty="0" smtClean="0"/>
              <a:t>Substrings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4746" y="2416792"/>
            <a:ext cx="10439400" cy="2045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abcdef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1) ."\n"; 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bcdef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-2) ."\n";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0, 3) ."\n";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-3, 1);       // d 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4132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"Apples";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str[2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p </a:t>
            </a:r>
          </a:p>
        </p:txBody>
      </p:sp>
    </p:spTree>
    <p:extLst>
      <p:ext uri="{BB962C8B-B14F-4D97-AF65-F5344CB8AC3E}">
        <p14:creationId xmlns:p14="http://schemas.microsoft.com/office/powerpoint/2010/main" val="12479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returns the length of the string</a:t>
            </a:r>
            <a:endParaRPr lang="en-US" sz="3200" dirty="0" smtClean="0"/>
          </a:p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lnSpc>
                <a:spcPct val="100000"/>
              </a:lnSpc>
              <a:spcAft>
                <a:spcPts val="96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str_word_count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re</a:t>
            </a:r>
            <a:r>
              <a:rPr lang="en-US" sz="3200" dirty="0" smtClean="0"/>
              <a:t>turns the number of words in a text </a:t>
            </a:r>
          </a:p>
          <a:p>
            <a:pPr>
              <a:lnSpc>
                <a:spcPct val="100000"/>
              </a:lnSpc>
              <a:spcAft>
                <a:spcPts val="108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count_chars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returns an associative array holding the value of all ASCII symbols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keys</a:t>
            </a:r>
            <a:r>
              <a:rPr lang="en-US" dirty="0" smtClean="0"/>
              <a:t> and their count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Strings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5413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$hi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Helloooooo";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count_chars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hi)[111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6 (o = 111)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1759370"/>
            <a:ext cx="10733319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University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 // 19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3127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$countries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"Bulgaria, Brazil, Italy, USA, Germany";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str_word_count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countries); //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ord($str[$i])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</a:rPr>
              <a:t>– </a:t>
            </a:r>
            <a:r>
              <a:rPr lang="en-US" sz="3200" dirty="0" smtClean="0"/>
              <a:t>returns the ASCII value of the character</a:t>
            </a:r>
          </a:p>
          <a:p>
            <a:endParaRPr lang="en-US" sz="3200" dirty="0" smtClean="0"/>
          </a:p>
          <a:p>
            <a:endParaRPr lang="en-US" sz="2500" dirty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chr($value)</a:t>
            </a:r>
            <a:r>
              <a:rPr lang="en-US" sz="3200" dirty="0" smtClean="0"/>
              <a:t> – returns the character by ASCII value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 ASCII Values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590" y="1905000"/>
            <a:ext cx="105918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"Call me Banana-man!";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ord($text[8]); // 66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5590" y="3752000"/>
            <a:ext cx="10591800" cy="257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"SoftUni";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$ascii = ord($text[$i]);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$text[$i] = chr($ascii + 5);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$text;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XtkyZsn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5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($target, $replace,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replaces all occurrences of the target string with the replacement string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str_ireplace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$target, 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$replace, $</a:t>
            </a: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case-insensitive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replacing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Replacing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46085" y="5105400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HaHAhaHAHhaha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A", "o",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$text);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HoHohoHoHhoho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46085" y="2407695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$email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bignakov@example.com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$email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@example.com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5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/>
              <a:t> –</a:t>
            </a:r>
            <a:r>
              <a:rPr lang="en-US" altLang="bg-BG" sz="3200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splits </a:t>
            </a:r>
            <a:r>
              <a:rPr lang="en-US" altLang="bg-BG" sz="3200" dirty="0"/>
              <a:t>each character </a:t>
            </a:r>
            <a:r>
              <a:rPr lang="en-US" altLang="bg-BG" sz="3200" dirty="0" smtClean="0"/>
              <a:t>into </a:t>
            </a:r>
            <a:r>
              <a:rPr lang="en-US" altLang="bg-BG" sz="3200" dirty="0"/>
              <a:t>a string </a:t>
            </a:r>
            <a:r>
              <a:rPr lang="en-US" altLang="bg-BG" sz="3200" dirty="0" smtClean="0"/>
              <a:t>and returns an array</a:t>
            </a:r>
            <a:endParaRPr lang="en-US" altLang="bg-BG" sz="3200" dirty="0"/>
          </a:p>
          <a:p>
            <a:pPr lvl="1">
              <a:lnSpc>
                <a:spcPct val="80000"/>
              </a:lnSpc>
            </a:pPr>
            <a:r>
              <a:rPr lang="en-US" alt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000" dirty="0" smtClean="0"/>
              <a:t>specifies </a:t>
            </a:r>
            <a:r>
              <a:rPr lang="en-US" altLang="bg-BG" sz="3000" dirty="0"/>
              <a:t>the </a:t>
            </a:r>
            <a:r>
              <a:rPr lang="en-US" altLang="bg-BG" sz="3000" dirty="0" smtClean="0"/>
              <a:t>length of the pieces</a:t>
            </a:r>
            <a:endParaRPr lang="en-US" altLang="bg-BG" sz="3000" dirty="0"/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explode($delimiter, $string)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splits a string by a string</a:t>
            </a:r>
          </a:p>
          <a:p>
            <a:pPr>
              <a:lnSpc>
                <a:spcPct val="80000"/>
              </a:lnSpc>
            </a:pPr>
            <a:endParaRPr lang="en-US" altLang="bg-BG" sz="28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1100" y="2901866"/>
            <a:ext cx="10584912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you?";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 how ', 2 =&gt; 'are y', 3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'ou?',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5361296"/>
            <a:ext cx="10591800" cy="925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(explode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 ",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you?"));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'how', 2 =&gt; 'are', 3 =&gt; 'you?', )</a:t>
            </a:r>
            <a:endParaRPr lang="en-US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strtolower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dirty="0"/>
              <a:t> </a:t>
            </a:r>
            <a:r>
              <a:rPr lang="en-US" altLang="bg-BG" sz="3100" dirty="0"/>
              <a:t> – </a:t>
            </a:r>
            <a:r>
              <a:rPr lang="en-US" altLang="bg-BG" sz="3100" dirty="0" smtClean="0"/>
              <a:t>m</a:t>
            </a:r>
            <a:r>
              <a:rPr lang="en-US" sz="3100" dirty="0" smtClean="0"/>
              <a:t>akes </a:t>
            </a:r>
            <a:r>
              <a:rPr lang="en-US" sz="3100" dirty="0"/>
              <a:t>a string </a:t>
            </a:r>
            <a:r>
              <a:rPr lang="en-US" sz="3100" dirty="0" smtClean="0"/>
              <a:t>lowercase</a:t>
            </a:r>
          </a:p>
          <a:p>
            <a:endParaRPr lang="en-US" sz="3100" dirty="0"/>
          </a:p>
          <a:p>
            <a:pPr>
              <a:spcBef>
                <a:spcPts val="3600"/>
              </a:spcBef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b="1" dirty="0" smtClean="0"/>
              <a:t> </a:t>
            </a:r>
            <a:r>
              <a:rPr lang="en-US" altLang="bg-BG" sz="3100" dirty="0"/>
              <a:t>–</a:t>
            </a:r>
            <a:r>
              <a:rPr lang="en-US" sz="3100" dirty="0" smtClean="0"/>
              <a:t> makes </a:t>
            </a:r>
            <a:r>
              <a:rPr lang="en-US" sz="3100" dirty="0"/>
              <a:t>a string </a:t>
            </a:r>
            <a:r>
              <a:rPr lang="en-US" sz="3100" dirty="0" smtClean="0"/>
              <a:t>uppercase </a:t>
            </a:r>
          </a:p>
          <a:p>
            <a:pPr>
              <a:spcBef>
                <a:spcPts val="3600"/>
              </a:spcBef>
            </a:pPr>
            <a:endParaRPr lang="en-US" sz="3100" dirty="0"/>
          </a:p>
          <a:p>
            <a:pPr>
              <a:spcBef>
                <a:spcPts val="1200"/>
              </a:spcBef>
            </a:pP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altLang="bg-BG" sz="3100" dirty="0"/>
              <a:t>–</a:t>
            </a:r>
            <a:r>
              <a:rPr lang="en-US" sz="3100" dirty="0" smtClean="0">
                <a:latin typeface="+mj-lt"/>
                <a:cs typeface="Consolas" pitchFamily="49" charset="0"/>
              </a:rPr>
              <a:t> access / change any character by index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Changing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6356" y="1704881"/>
            <a:ext cx="1053205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lan = "JavaScript";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strtolower($lan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9996" y="3401704"/>
            <a:ext cx="1056841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$name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($name);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96356" y="5218669"/>
            <a:ext cx="1053205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 'a';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$str; // Hallo</a:t>
            </a:r>
          </a:p>
        </p:txBody>
      </p:sp>
    </p:spTree>
    <p:extLst>
      <p:ext uri="{BB962C8B-B14F-4D97-AF65-F5344CB8AC3E}">
        <p14:creationId xmlns:p14="http://schemas.microsoft.com/office/powerpoint/2010/main" val="30325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strcasecmp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($string1, $string2)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Performs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sz="3000" dirty="0" smtClean="0"/>
              <a:t> string comparison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/>
              <a:t>performs 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case-sensitive</a:t>
            </a:r>
            <a:r>
              <a:rPr lang="en-US" sz="3200" dirty="0" smtClean="0"/>
              <a:t> comparison</a:t>
            </a:r>
          </a:p>
          <a:p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trim($text)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strips </a:t>
            </a:r>
            <a:r>
              <a:rPr lang="en-US" altLang="bg-BG" sz="3200" dirty="0"/>
              <a:t>whitespace (or other characters) from the beginning and end of a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String Functions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4360" y="3124200"/>
            <a:ext cx="1082645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 ?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"true" : "false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// false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4360" y="5181600"/>
            <a:ext cx="1082645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$boo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  \"it's wide in here\"         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trim($boo); // "it's wide in here"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26534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5129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54730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55129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$array = ['I', 'am', 'student</a:t>
            </a:r>
            <a:r>
              <a:rPr lang="en-US" sz="2700" dirty="0" smtClean="0"/>
              <a:t>'];</a:t>
            </a:r>
          </a:p>
          <a:p>
            <a:r>
              <a:rPr lang="en-US" sz="2700" dirty="0" smtClean="0"/>
              <a:t>if </a:t>
            </a:r>
            <a:r>
              <a:rPr lang="en-US" sz="2700" dirty="0"/>
              <a:t>(</a:t>
            </a:r>
            <a:r>
              <a:rPr lang="en-US" sz="2700" dirty="0" err="1"/>
              <a:t>is_array</a:t>
            </a:r>
            <a:r>
              <a:rPr lang="en-US" sz="2700" dirty="0"/>
              <a:t>($array)) {    </a:t>
            </a:r>
            <a:endParaRPr lang="en-US" sz="2700" dirty="0" smtClean="0"/>
          </a:p>
          <a:p>
            <a:r>
              <a:rPr lang="en-US" sz="2700" dirty="0" smtClean="0"/>
              <a:t>  $</a:t>
            </a:r>
            <a:r>
              <a:rPr lang="en-US" sz="2700" dirty="0"/>
              <a:t>result = implode("", $array);    </a:t>
            </a:r>
            <a:endParaRPr lang="en-US" sz="2700" dirty="0" smtClean="0"/>
          </a:p>
          <a:p>
            <a:r>
              <a:rPr lang="en-US" sz="2700" dirty="0" smtClean="0"/>
              <a:t>  echo </a:t>
            </a:r>
            <a:r>
              <a:rPr lang="en-US" sz="2700" dirty="0" err="1"/>
              <a:t>strrev</a:t>
            </a:r>
            <a:r>
              <a:rPr lang="en-US" sz="2700" dirty="0"/>
              <a:t>($result</a:t>
            </a:r>
            <a:r>
              <a:rPr lang="en-US" sz="2700" dirty="0" smtClean="0"/>
              <a:t>);</a:t>
            </a:r>
          </a:p>
          <a:p>
            <a:r>
              <a:rPr lang="en-US" sz="2700" dirty="0" smtClean="0"/>
              <a:t>}</a:t>
            </a:r>
            <a:endParaRPr lang="en-US" sz="2700" dirty="0"/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118225" y="4454660"/>
            <a:ext cx="3581400" cy="586523"/>
          </a:xfrm>
          <a:prstGeom prst="wedgeRoundRectCallout">
            <a:avLst>
              <a:gd name="adj1" fmla="val -66333"/>
              <a:gd name="adj2" fmla="val -822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Reverse a string</a:t>
            </a:r>
            <a:endParaRPr lang="en-US" sz="2800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869900"/>
            <a:ext cx="109728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Practice</a:t>
            </a:r>
            <a:r>
              <a:rPr lang="en-US" dirty="0" smtClean="0"/>
              <a:t>: Manipulating Strings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46689" y="1411047"/>
            <a:ext cx="4493982" cy="3084753"/>
            <a:chOff x="3937837" y="1223455"/>
            <a:chExt cx="4493982" cy="3084753"/>
          </a:xfrm>
        </p:grpSpPr>
        <p:pic>
          <p:nvPicPr>
            <p:cNvPr id="6" name="Picture 6" descr="C:\Users\bubbles\Desktop\Arrays, Strings and Objects\PHP images\need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50211">
              <a:off x="4064497" y="1429573"/>
              <a:ext cx="785940" cy="103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C:\Users\bubbles\Desktop\Arrays, Strings and Objects\PHP images\haystac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143" y="1223455"/>
              <a:ext cx="2928937" cy="223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bubbles\Desktop\Arrays, Strings and Objects\PHP images\searching_stick_figure_800_clr_18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612" y="1285001"/>
              <a:ext cx="3023207" cy="302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694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600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2478368"/>
            <a:ext cx="8938472" cy="719034"/>
          </a:xfrm>
        </p:spPr>
        <p:txBody>
          <a:bodyPr/>
          <a:lstStyle/>
          <a:p>
            <a:r>
              <a:rPr lang="en-US" dirty="0" smtClean="0"/>
              <a:t>Splitting, Replacing, Matching</a:t>
            </a:r>
            <a:endParaRPr lang="en-US" dirty="0"/>
          </a:p>
        </p:txBody>
      </p:sp>
      <p:pic>
        <p:nvPicPr>
          <p:cNvPr id="4098" name="Picture 2" descr="C:\Users\bubbles\Desktop\Arrays, Strings and Objects\PHP imag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73" y="3473846"/>
            <a:ext cx="5310692" cy="262215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 smtClean="0"/>
              <a:t>match text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sz="3200" dirty="0" smtClean="0"/>
              <a:t>, e.g.: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r>
              <a:rPr lang="en-US" sz="3000" dirty="0" smtClean="0"/>
              <a:t> matches a non-empty sequence of digits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[a-zA-Z]*</a:t>
            </a:r>
            <a:r>
              <a:rPr lang="en-US" sz="3000" noProof="1" smtClean="0"/>
              <a:t> </a:t>
            </a:r>
            <a:r>
              <a:rPr lang="en-US" sz="3000" dirty="0" smtClean="0"/>
              <a:t>matches </a:t>
            </a:r>
            <a:r>
              <a:rPr lang="en-US" sz="3000" dirty="0"/>
              <a:t>a </a:t>
            </a:r>
            <a:r>
              <a:rPr lang="en-US" sz="3000" dirty="0" smtClean="0"/>
              <a:t>sequence </a:t>
            </a:r>
            <a:r>
              <a:rPr lang="en-US" sz="3000" dirty="0"/>
              <a:t>of </a:t>
            </a:r>
            <a:r>
              <a:rPr lang="en-US" sz="3000" dirty="0" smtClean="0"/>
              <a:t>letters (including empty)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</a:t>
            </a:r>
            <a:r>
              <a:rPr lang="en-US" sz="3000" noProof="1" smtClean="0"/>
              <a:t> </a:t>
            </a:r>
            <a:r>
              <a:rPr lang="en-US" sz="3000" noProof="1" smtClean="0">
                <a:sym typeface="Wingdings" panose="05000000000000000000" pitchFamily="2" charset="2"/>
              </a:rPr>
              <a:t> </a:t>
            </a:r>
            <a:r>
              <a:rPr lang="en-US" sz="3000" dirty="0" smtClean="0"/>
              <a:t>first name + space + last name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any whitespace;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non-whitespace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digits;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non-digits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letters (Unicode);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non-letters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d{1,3}([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-]*[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]+)+</a:t>
            </a:r>
            <a:r>
              <a:rPr lang="en-US" sz="3000" dirty="0" smtClean="0"/>
              <a:t> matches international phone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Test your regular expressions at </a:t>
            </a: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regexr.com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preg_split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$limit, $flags)</a:t>
            </a:r>
          </a:p>
          <a:p>
            <a:pPr lvl="1"/>
            <a:r>
              <a:rPr lang="en-US" sz="3000" dirty="0" smtClean="0">
                <a:latin typeface="+mj-lt"/>
                <a:cs typeface="Consolas" pitchFamily="49" charset="0"/>
              </a:rPr>
              <a:t>Splits a string by a regex pattern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$limit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cs typeface="Consolas" pitchFamily="49" charset="0"/>
              </a:rPr>
              <a:t>specifies the number of returned substrings (-1 </a:t>
            </a:r>
            <a:r>
              <a:rPr lang="en-US" sz="3000" dirty="0" smtClean="0">
                <a:cs typeface="Consolas" pitchFamily="49" charset="0"/>
                <a:sym typeface="Wingdings" panose="05000000000000000000" pitchFamily="2" charset="2"/>
              </a:rPr>
              <a:t>==</a:t>
            </a:r>
            <a:r>
              <a:rPr lang="en-US" sz="3000" dirty="0" smtClean="0">
                <a:cs typeface="Consolas" pitchFamily="49" charset="0"/>
              </a:rPr>
              <a:t> no limit)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$flags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dirty="0" smtClean="0">
                <a:latin typeface="+mj-lt"/>
                <a:cs typeface="Consolas" pitchFamily="49" charset="0"/>
              </a:rPr>
              <a:t>specify additional operations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PREG_SPLIT_NO_EMPTY</a:t>
            </a:r>
            <a:r>
              <a:rPr lang="en-US" sz="3000" dirty="0" smtClean="0"/>
              <a:t>)</a:t>
            </a:r>
            <a:endParaRPr lang="bg-BG" sz="3000" dirty="0"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6916" y="3962400"/>
            <a:ext cx="108822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 love HTML, CSS, PHP and MySQL.";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$tokens = preg_split("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/\W+/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$text, -1, PREG_SPLIT_NO_EMPTY);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($tokens);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["I","love","HTML","CSS","PHP","and","MySQL"]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942012" y="5029200"/>
            <a:ext cx="3581400" cy="1012172"/>
          </a:xfrm>
          <a:prstGeom prst="wedgeRoundRectCallout">
            <a:avLst>
              <a:gd name="adj1" fmla="val -66097"/>
              <a:gd name="adj2" fmla="val -6349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Splits by 1 or more non-word characters</a:t>
            </a:r>
            <a:endParaRPr lang="en-US" sz="2800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3CD60"/>
                </a:solidFill>
              </a:rPr>
              <a:t>preg_match</a:t>
            </a:r>
            <a:r>
              <a:rPr lang="en-US" dirty="0" smtClean="0"/>
              <a:t> – </a:t>
            </a:r>
            <a:r>
              <a:rPr lang="en-US" dirty="0"/>
              <a:t>Perform a regular expression </a:t>
            </a:r>
            <a:r>
              <a:rPr lang="en-US" dirty="0" smtClean="0"/>
              <a:t>match</a:t>
            </a:r>
          </a:p>
          <a:p>
            <a:r>
              <a:rPr lang="en-US" dirty="0" err="1" smtClean="0">
                <a:solidFill>
                  <a:srgbClr val="F3CD60"/>
                </a:solidFill>
              </a:rPr>
              <a:t>preg_match_all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- </a:t>
            </a:r>
            <a:r>
              <a:rPr lang="en-US" dirty="0"/>
              <a:t>Perform a global regular expression match</a:t>
            </a:r>
            <a:endParaRPr lang="bg-BG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Match vs Global Match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3116" y="2735593"/>
            <a:ext cx="106680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preg_match("/find[ ]*(me)/", "find me find   me", $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matches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matches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("/find[ ]*(me)/", "find me find   me", $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matches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($matches);</a:t>
            </a:r>
          </a:p>
        </p:txBody>
      </p:sp>
    </p:spTree>
    <p:extLst>
      <p:ext uri="{BB962C8B-B14F-4D97-AF65-F5344CB8AC3E}">
        <p14:creationId xmlns:p14="http://schemas.microsoft.com/office/powerpoint/2010/main" val="29716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$replace,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latin typeface="+mj-lt"/>
                <a:cs typeface="Consolas" pitchFamily="49" charset="0"/>
              </a:rPr>
              <a:t> –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erforms a regular expression search and replace by a pattern</a:t>
            </a:r>
            <a:endParaRPr lang="en-US" sz="3200" dirty="0" smtClean="0">
              <a:latin typeface="+mj-lt"/>
              <a:cs typeface="Consolas" pitchFamily="49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</a:t>
            </a:r>
            <a:r>
              <a:rPr lang="en-US" sz="3000" dirty="0" smtClean="0">
                <a:cs typeface="Consolas" panose="020B0609020204030204" pitchFamily="49" charset="0"/>
              </a:rPr>
              <a:t>defines the groups that should be returned as result</a:t>
            </a:r>
            <a:endParaRPr lang="en-US" sz="3000" dirty="0" smtClean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\1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 – denotes the first match group,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\2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the second, etc.</a:t>
            </a:r>
            <a:endParaRPr lang="bg-BG" sz="3000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6950" y="2536521"/>
            <a:ext cx="10437966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$string = 'August 20, 2014';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$pattern = 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/(\w+) (\d+), (\d+)/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$replacement = '\2-\1-\3';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preg_replace($pattern, $replacement, $string);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20-August-2014</a:t>
            </a:r>
          </a:p>
        </p:txBody>
      </p:sp>
    </p:spTree>
    <p:extLst>
      <p:ext uri="{BB962C8B-B14F-4D97-AF65-F5344CB8AC3E}">
        <p14:creationId xmlns:p14="http://schemas.microsoft.com/office/powerpoint/2010/main" val="11821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965325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231674"/>
            <a:ext cx="3560525" cy="187372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3925822"/>
            <a:ext cx="1527051" cy="117957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27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26076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447800"/>
            <a:ext cx="10851374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$email = "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"/^[a-zA-Z0-9\._]+\@[a-z]+(\.[a-z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]+)+$/";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preg_match_all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pattern, $email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($result) {   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"Valid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"Invalid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332412" y="3733801"/>
            <a:ext cx="4343400" cy="16763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number of full pattern matches </a:t>
            </a:r>
            <a:r>
              <a:rPr lang="en-US" sz="2800" dirty="0" smtClean="0">
                <a:solidFill>
                  <a:srgbClr val="FFFFFF"/>
                </a:solidFill>
              </a:rPr>
              <a:t>if </a:t>
            </a:r>
            <a:r>
              <a:rPr lang="en-US" sz="2800" dirty="0">
                <a:solidFill>
                  <a:srgbClr val="FFFFFF"/>
                </a:solidFill>
              </a:rPr>
              <a:t>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1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Practice: Regular Expressions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Exercises in Class (Lab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46" name="Picture 2" descr="C:\Users\bubbles\Desktop\Arrays, Strings and Objects\PHP images\regex-for-nagios-plugins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4" y="1184800"/>
            <a:ext cx="4320328" cy="34115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PHP supports associative arrays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Strings in PHP are non-Unicode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functions: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strlen()</a:t>
            </a:r>
            <a:r>
              <a:rPr lang="en-US" sz="2800" dirty="0" smtClean="0"/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Regular expressions are powerful in string processing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</a:t>
            </a:r>
            <a:r>
              <a:rPr lang="en-US" sz="28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6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524000"/>
            <a:ext cx="3072858" cy="227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Associative Arrays and Strings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897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44" y="15540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arrays </a:t>
            </a:r>
            <a:r>
              <a:rPr lang="en-US" dirty="0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by the numbers 0, 1, 2, 3,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Hold a 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pairs &lt;key, value&gt;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</a:t>
            </a:r>
            <a:r>
              <a:rPr lang="en-US" dirty="0" smtClean="0"/>
              <a:t>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8243" y="3124200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1213" y="3124200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3912626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364489" y="4584784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2213900" y="5147065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7085012" y="3912626"/>
            <a:ext cx="3962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7437924" y="4581594"/>
          <a:ext cx="3254992" cy="1554480"/>
        </p:xfrm>
        <a:graphic>
          <a:graphicData uri="http://schemas.openxmlformats.org/drawingml/2006/table">
            <a:tbl>
              <a:tblPr/>
              <a:tblGrid>
                <a:gridCol w="1807192"/>
                <a:gridCol w="144780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2.30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apple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tomato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3.80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473261" y="4016119"/>
            <a:ext cx="1722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94812" y="4020614"/>
            <a:ext cx="130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9804" y="4588193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9804" y="5221348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24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336698"/>
            <a:ext cx="10486782" cy="5065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$</a:t>
            </a:r>
            <a:r>
              <a:rPr lang="en-US" sz="3000" dirty="0" smtClean="0"/>
              <a:t>phonebook </a:t>
            </a:r>
            <a:r>
              <a:rPr lang="en-US" sz="3000" dirty="0"/>
              <a:t>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3000" dirty="0" smtClean="0"/>
              <a:t>;</a:t>
            </a:r>
            <a:endParaRPr lang="en-US" sz="3000" dirty="0"/>
          </a:p>
          <a:p>
            <a:pPr>
              <a:spcBef>
                <a:spcPts val="600"/>
              </a:spcBef>
            </a:pPr>
            <a:r>
              <a:rPr lang="en-US" sz="3000" dirty="0" smtClean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"John Smith"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"+1-555-8976";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3000" dirty="0"/>
          </a:p>
          <a:p>
            <a:r>
              <a:rPr lang="en-US" sz="3000" dirty="0" smtClean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"Lisa Smith"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"+1-555-1234";</a:t>
            </a:r>
          </a:p>
          <a:p>
            <a:r>
              <a:rPr lang="en-US" sz="3000" dirty="0" smtClean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"Sam Doe"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"+1-555-5030";</a:t>
            </a:r>
          </a:p>
          <a:p>
            <a:r>
              <a:rPr lang="en-US" sz="3000" dirty="0" smtClean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"Nakov"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3000" dirty="0" smtClean="0"/>
              <a:t>$phonebook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"Nakov"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"+359-2-981-9819";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//</a:t>
            </a:r>
          </a:p>
          <a:p>
            <a:pPr>
              <a:spcBef>
                <a:spcPts val="1200"/>
              </a:spcBef>
            </a:pP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unset</a:t>
            </a:r>
            <a:r>
              <a:rPr lang="en-US" sz="3000" dirty="0" smtClean="0"/>
              <a:t>(phonebook</a:t>
            </a:r>
            <a:r>
              <a:rPr lang="en-US" sz="3000" dirty="0"/>
              <a:t>["John Smith</a:t>
            </a:r>
            <a:r>
              <a:rPr lang="en-US" sz="3000" dirty="0" smtClean="0"/>
              <a:t>"]);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Delete</a:t>
            </a:r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dirty="0" smtClean="0"/>
              <a:t>echo </a:t>
            </a:r>
            <a:r>
              <a:rPr lang="en-US" sz="3000" dirty="0" smtClean="0">
                <a:solidFill>
                  <a:srgbClr val="F3CD60"/>
                </a:solidFill>
              </a:rPr>
              <a:t>count</a:t>
            </a:r>
            <a:r>
              <a:rPr lang="en-US" sz="3000" dirty="0" smtClean="0"/>
              <a:t>(phonebook);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 smtClean="0"/>
              <a:t>Initializing an associative array: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r>
              <a:rPr lang="en-US" sz="3200" dirty="0" smtClean="0"/>
              <a:t>Accessing elements by index: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dirty="0" smtClean="0"/>
              <a:t>Inserting / deleting elements:</a:t>
            </a:r>
          </a:p>
          <a:p>
            <a:pPr>
              <a:lnSpc>
                <a:spcPct val="95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56096"/>
            <a:ext cx="10820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$people = array(</a:t>
            </a:r>
          </a:p>
          <a:p>
            <a:r>
              <a:rPr lang="en-US" dirty="0"/>
              <a:t>  '</a:t>
            </a:r>
            <a:r>
              <a:rPr lang="en-US" noProof="1"/>
              <a:t>Gero</a:t>
            </a:r>
            <a:r>
              <a:rPr lang="en-US" dirty="0"/>
              <a:t>' =&gt; '0888-257124', '</a:t>
            </a:r>
            <a:r>
              <a:rPr lang="en-US" noProof="1"/>
              <a:t>Pencho</a:t>
            </a:r>
            <a:r>
              <a:rPr lang="en-US" dirty="0"/>
              <a:t>' =&gt; '0888-3188822'); 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57600"/>
            <a:ext cx="108204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echo $people['</a:t>
            </a:r>
            <a:r>
              <a:rPr lang="en-US" noProof="1"/>
              <a:t>Pencho</a:t>
            </a:r>
            <a:r>
              <a:rPr lang="en-US" dirty="0"/>
              <a:t>']; // 0888-3188822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5105400"/>
            <a:ext cx="10820400" cy="11876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100" dirty="0"/>
              <a:t>$people[</a:t>
            </a:r>
            <a:r>
              <a:rPr lang="en-US" sz="2100" noProof="1"/>
              <a:t>'Gosho</a:t>
            </a:r>
            <a:r>
              <a:rPr lang="en-US" sz="2100" dirty="0"/>
              <a:t>'] = '0237-51713'; // </a:t>
            </a:r>
            <a:r>
              <a:rPr lang="en-US" sz="2100" dirty="0" smtClean="0"/>
              <a:t>Add '</a:t>
            </a:r>
            <a:r>
              <a:rPr lang="en-US" sz="2100" noProof="1" smtClean="0"/>
              <a:t>Gosho'</a:t>
            </a:r>
            <a:endParaRPr lang="en-US" sz="2100" noProof="1"/>
          </a:p>
          <a:p>
            <a:r>
              <a:rPr lang="en-US" sz="2100" dirty="0"/>
              <a:t>unset($people['</a:t>
            </a:r>
            <a:r>
              <a:rPr lang="en-US" sz="2100" noProof="1"/>
              <a:t>Pencho</a:t>
            </a:r>
            <a:r>
              <a:rPr lang="en-US" sz="2100" dirty="0"/>
              <a:t>']); // </a:t>
            </a:r>
            <a:r>
              <a:rPr lang="en-US" sz="2100" dirty="0" smtClean="0"/>
              <a:t>Remove '</a:t>
            </a:r>
            <a:r>
              <a:rPr lang="en-US" sz="2100" noProof="1" smtClean="0"/>
              <a:t>Pencho'</a:t>
            </a:r>
            <a:endParaRPr lang="en-US" sz="2100" noProof="1"/>
          </a:p>
          <a:p>
            <a:r>
              <a:rPr lang="en-US" sz="2100" noProof="1"/>
              <a:t>print_r</a:t>
            </a:r>
            <a:r>
              <a:rPr lang="en-US" sz="2100" dirty="0"/>
              <a:t>($people); // </a:t>
            </a:r>
            <a:r>
              <a:rPr lang="en-US" sz="2100" dirty="0" smtClean="0"/>
              <a:t>Array([</a:t>
            </a:r>
            <a:r>
              <a:rPr lang="en-US" sz="2100" noProof="1"/>
              <a:t>Gero</a:t>
            </a:r>
            <a:r>
              <a:rPr lang="en-US" sz="2100" dirty="0"/>
              <a:t>] =&gt; 0888-257124 [</a:t>
            </a:r>
            <a:r>
              <a:rPr lang="en-US" sz="2100" noProof="1"/>
              <a:t>Gosho</a:t>
            </a:r>
            <a:r>
              <a:rPr lang="en-US" sz="2100" dirty="0"/>
              <a:t>] =&gt; 0237-51713)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 as $key =&gt; $value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Iterates through each of the key-value pairs in the array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Associative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2101" y="2651446"/>
            <a:ext cx="10544622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$greetings = ['UK' =&gt; 'Good morning', 'France' =&gt; 'Bonjour', 'Germany' =&gt; 'Gutten tag', 'Bulgaria' =&gt; 'Ko staa'];</a:t>
            </a:r>
          </a:p>
          <a:p>
            <a:pPr>
              <a:lnSpc>
                <a:spcPct val="110000"/>
              </a:lnSpc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($greetings as $key =&gt; $value) {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"In $key people say \"$value\".";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"&lt;br&gt;";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C:\Users\bubbles\Desktop\Arrays, Strings and Objects\PHP images\quotetoc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60" y="4343400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 smtClean="0"/>
              <a:t>holding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3095</Words>
  <Application>Microsoft Office PowerPoint</Application>
  <PresentationFormat>Custom</PresentationFormat>
  <Paragraphs>500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SoftUni 16x9</vt:lpstr>
      <vt:lpstr>Associative Arrays and Strings</vt:lpstr>
      <vt:lpstr>Table of Contents</vt:lpstr>
      <vt:lpstr>Questions</vt:lpstr>
      <vt:lpstr>Associative Arrays</vt:lpstr>
      <vt:lpstr>Associative Arrays (Maps, Dictionaries)</vt:lpstr>
      <vt:lpstr>Phonebook – Associative Array Example</vt:lpstr>
      <vt:lpstr>Associative Arrays in PHP</vt:lpstr>
      <vt:lpstr>Iterating Through Associative Arrays</vt:lpstr>
      <vt:lpstr>Problem: Sum by Town</vt:lpstr>
      <vt:lpstr>Solution: Sum of Towns</vt:lpstr>
      <vt:lpstr>Problem: Counting Letters in Text</vt:lpstr>
      <vt:lpstr>Practice: Associative Arrays</vt:lpstr>
      <vt:lpstr>Strings</vt:lpstr>
      <vt:lpstr>Strings</vt:lpstr>
      <vt:lpstr>String Syntax</vt:lpstr>
      <vt:lpstr>Interpolating Variables in Strings</vt:lpstr>
      <vt:lpstr>Heredoc Syntax</vt:lpstr>
      <vt:lpstr>Nowdoc Syntax</vt:lpstr>
      <vt:lpstr>String Concatenation</vt:lpstr>
      <vt:lpstr>Unicode Strings</vt:lpstr>
      <vt:lpstr>Problem: Unicode Strings</vt:lpstr>
      <vt:lpstr>Problem: Print String Letters</vt:lpstr>
      <vt:lpstr>Practice: Strings</vt:lpstr>
      <vt:lpstr>Manipulating Strings</vt:lpstr>
      <vt:lpstr>Accessing Characters and Substrings</vt:lpstr>
      <vt:lpstr>Accessing Characters and Substrings (2)</vt:lpstr>
      <vt:lpstr>Counting Strings</vt:lpstr>
      <vt:lpstr>Accessing Character ASCII Values</vt:lpstr>
      <vt:lpstr>String Replacing</vt:lpstr>
      <vt:lpstr>Splitting Strings</vt:lpstr>
      <vt:lpstr>Case Changing </vt:lpstr>
      <vt:lpstr>Other String Functions</vt:lpstr>
      <vt:lpstr>Problem: Concatenate and Reverse Strings</vt:lpstr>
      <vt:lpstr>Practice: Manipulating Strings</vt:lpstr>
      <vt:lpstr>Regular Expressions</vt:lpstr>
      <vt:lpstr>Regular Expressions</vt:lpstr>
      <vt:lpstr>Splitting with Regex</vt:lpstr>
      <vt:lpstr>Single Match vs Global Match</vt:lpstr>
      <vt:lpstr>Replacing with Regex</vt:lpstr>
      <vt:lpstr>Problem: Email Validation</vt:lpstr>
      <vt:lpstr>Solution: Email Validation</vt:lpstr>
      <vt:lpstr>Practice: Regular Expressions</vt:lpstr>
      <vt:lpstr>Summary</vt:lpstr>
      <vt:lpstr>Associative Arrays and Strings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PHP Arrays, Strings, Objects</dc:title>
  <dc:subject>PHP Fundamentals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2017-02-01T10:03:30Z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